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88" r:id="rId4"/>
    <p:sldId id="305" r:id="rId5"/>
    <p:sldId id="306" r:id="rId6"/>
    <p:sldId id="307" r:id="rId7"/>
    <p:sldId id="308" r:id="rId8"/>
    <p:sldId id="290" r:id="rId9"/>
    <p:sldId id="291" r:id="rId10"/>
    <p:sldId id="292" r:id="rId11"/>
    <p:sldId id="293" r:id="rId12"/>
    <p:sldId id="295" r:id="rId13"/>
    <p:sldId id="294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19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20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55" r:id="rId43"/>
    <p:sldId id="354" r:id="rId44"/>
    <p:sldId id="356" r:id="rId45"/>
    <p:sldId id="357" r:id="rId46"/>
    <p:sldId id="358" r:id="rId47"/>
    <p:sldId id="359" r:id="rId48"/>
    <p:sldId id="360" r:id="rId49"/>
    <p:sldId id="361" r:id="rId50"/>
    <p:sldId id="363" r:id="rId51"/>
    <p:sldId id="364" r:id="rId52"/>
    <p:sldId id="365" r:id="rId53"/>
    <p:sldId id="362" r:id="rId54"/>
    <p:sldId id="366" r:id="rId55"/>
    <p:sldId id="367" r:id="rId5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F885-C205-4FB5-9FF3-70499270C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6A4FB-537A-48CC-9608-2D5C3908D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F970E-0A88-4084-BA99-DCF4E8EF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E2214-B8C5-4B19-9AE8-FCFE024C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DF39E-28FE-4EF4-ACE8-3838C634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591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807E-B953-4C50-A5E5-1BDAEB6AE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4A3F41-851D-4ED9-8601-E8D5EB93B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8F86C-629B-4172-B657-27BB61D7B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79090-F898-421E-AB6B-C1F98708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55EB5-593C-4DA9-915E-7AF8205EF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5732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75D23F-1076-47C4-AF3A-36331A018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122909-48F4-4407-B3D4-9762C08F1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4CA4A-0004-47E2-A3D8-FB326D337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07CDA-D9D9-47C7-B4AB-4E55786CB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C63A2-102E-4A8A-BA3F-BA8D314F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14960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C5074-D381-4F74-8AEE-24E16F74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7C1B4-F303-4683-A563-F68086A9D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1B8AB-3FC6-41D1-AD29-7990147E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D7762-8E1B-4826-8F7D-53E71856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ED90A-ABFA-4390-A3D7-A2105171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40286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3D06-9C4A-4B1C-9766-93C0D2063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701E6-B5C7-47BB-B78E-3D5274A92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F4960-C3B8-4E35-BF08-0D246B440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1E706-1423-4B23-9F26-9A5CF982C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4C299-7B3D-481D-9F9D-B47D19F9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625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E7C2F-B3DC-4CEC-B022-C60305A44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E73D2-86DC-4AC2-97BC-579459E18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AA61-60DF-4BD6-BFB9-5E474083B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0B181-0AF9-45F6-895F-885F2D12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511F3F-BF5D-4BAE-8364-3E499B64A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04D4E-F2FE-438B-9B3D-D44F3F30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177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B80F5-102B-4EF2-ACEA-F9BB954A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444BF-4358-4E8F-B33D-1433E3DC0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47CAE-2C99-4B5F-8F20-708733958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2E450-0C13-4F7A-A73F-935177CD0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A74C6-DA69-4AD8-8C55-41DEF04A0F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C1791E-4A76-4DE4-ACEC-1D387FB65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4DDD8-49A2-47D7-9CED-F3425B65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E6FEFE-65BF-4932-B640-4E699484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996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BA59-7AED-41DB-9447-2D76EB2D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398A5C-F5A9-4104-A69A-F0E9D6F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DDA232-0CDA-401E-908F-16F01B26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7E5184-FC6D-41FB-9B27-3CEC77998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4953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43AF3F-5502-47FA-AE3C-04C5C50BE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77DFA-CD99-439C-9E1A-1720FB009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17727-967C-40CB-9AA4-F17972FE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6274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F7F4-8AC0-4E6A-A169-CCE026E3B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B8CF8-8C3B-4565-8565-0564F8BF4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7165D3-E028-49B4-ADF9-505C4CF2D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217E6-CC0D-487A-BDB7-516300C86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7D813-17F9-47D0-8854-9491B8614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8F89F-ECDD-4488-8942-5F269A9CB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931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2B2CE-413E-41F6-AC9D-4F80E78C9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6CABC1-A6E0-4742-8CE1-FCB101308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8C338-E27B-45FF-AF0D-E71F6C303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092A6-5AC6-4AC0-99E2-51C2AF88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53F031-65C3-43F1-84AF-E5C0D8BB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85DE52-3F07-4C0A-87C4-FF7E4F5D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48372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DF4D2-8156-4171-9F7B-DF1BE390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E5C12-6EF3-4472-83A8-EEB4B9DB0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09240-4141-45DD-B8D8-32B858119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567FA-CAE2-4240-AFE8-BE6595EB644A}" type="datetimeFigureOut">
              <a:rPr lang="th-TH" smtClean="0"/>
              <a:t>24/04/65</a:t>
            </a:fld>
            <a:endParaRPr lang="th-T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399CE-AA6B-4B90-B965-06EAC656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DC769-FD81-4621-9BE7-BBF604445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F7B6B-FE65-4B8A-A942-B89671D808F6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9581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openxmlformats.org/officeDocument/2006/relationships/image" Target="../media/image60.png"/><Relationship Id="rId4" Type="http://schemas.microsoft.com/office/2007/relationships/hdphoto" Target="../media/hdphoto17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microsoft.com/office/2007/relationships/hdphoto" Target="../media/hdphoto20.wdp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20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20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microsoft.com/office/2007/relationships/hdphoto" Target="../media/hdphoto20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793C7-75D1-4BC6-93E0-19FE06FAA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6334"/>
            <a:ext cx="10515600" cy="1325563"/>
          </a:xfrm>
        </p:spPr>
        <p:txBody>
          <a:bodyPr/>
          <a:lstStyle/>
          <a:p>
            <a:r>
              <a:rPr lang="en-US" sz="4400" b="1" u="sng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CONTROL SYSTEM EE-324</a:t>
            </a:r>
            <a:r>
              <a:rPr lang="en-US" sz="4400" b="1" i="1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4400" b="1" kern="1600" dirty="0">
                <a:solidFill>
                  <a:schemeClr val="tx2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			Credit-Hours:	3+1</a:t>
            </a:r>
            <a:endParaRPr lang="th-TH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7EF97-658A-4263-BB1A-F5E376762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4851399"/>
            <a:ext cx="10903085" cy="13255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 Wazir Muhammad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</a:rPr>
              <a:t>Electrical Engineering Department</a:t>
            </a:r>
          </a:p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</a:rPr>
              <a:t>BUET, Khuzdar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51FEE-5A20-439A-8B8A-7B19DB2F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046" y="2609850"/>
            <a:ext cx="42672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79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00166-C407-4095-BBB7-D90193FE38D7}"/>
                  </a:ext>
                </a:extLst>
              </p:cNvPr>
              <p:cNvSpPr txBox="1"/>
              <p:nvPr/>
            </p:nvSpPr>
            <p:spPr>
              <a:xfrm>
                <a:off x="220783" y="519384"/>
                <a:ext cx="9689123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00166-C407-4095-BBB7-D90193FE3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83" y="519384"/>
                <a:ext cx="9689123" cy="10049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CC6E8-F356-4967-8BAB-B05309F73372}"/>
                  </a:ext>
                </a:extLst>
              </p:cNvPr>
              <p:cNvSpPr txBox="1"/>
              <p:nvPr/>
            </p:nvSpPr>
            <p:spPr>
              <a:xfrm>
                <a:off x="306509" y="1780159"/>
                <a:ext cx="5567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2CC6E8-F356-4967-8BAB-B05309F73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509" y="1780159"/>
                <a:ext cx="5567729" cy="523220"/>
              </a:xfrm>
              <a:prstGeom prst="rect">
                <a:avLst/>
              </a:prstGeom>
              <a:blipFill>
                <a:blip r:embed="rId3"/>
                <a:stretch>
                  <a:fillRect l="-219" b="-116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8E55EE-8D8C-444D-9920-A886F39C661C}"/>
                  </a:ext>
                </a:extLst>
              </p:cNvPr>
              <p:cNvSpPr txBox="1"/>
              <p:nvPr/>
            </p:nvSpPr>
            <p:spPr>
              <a:xfrm>
                <a:off x="300648" y="2539228"/>
                <a:ext cx="5567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68E55EE-8D8C-444D-9920-A886F39C6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48" y="2539228"/>
                <a:ext cx="5567729" cy="523220"/>
              </a:xfrm>
              <a:prstGeom prst="rect">
                <a:avLst/>
              </a:prstGeom>
              <a:blipFill>
                <a:blip r:embed="rId4"/>
                <a:stretch>
                  <a:fillRect l="-219" r="-985" b="-1294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48471D-6D25-46AC-A84B-330C23470366}"/>
                  </a:ext>
                </a:extLst>
              </p:cNvPr>
              <p:cNvSpPr txBox="1"/>
              <p:nvPr/>
            </p:nvSpPr>
            <p:spPr>
              <a:xfrm>
                <a:off x="268409" y="3263128"/>
                <a:ext cx="5567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B48471D-6D25-46AC-A84B-330C23470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09" y="3263128"/>
                <a:ext cx="5567729" cy="523220"/>
              </a:xfrm>
              <a:prstGeom prst="rect">
                <a:avLst/>
              </a:prstGeom>
              <a:blipFill>
                <a:blip r:embed="rId5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F4C5D2-5A9D-4F1A-AACE-41B52D52C4BF}"/>
                  </a:ext>
                </a:extLst>
              </p:cNvPr>
              <p:cNvSpPr txBox="1"/>
              <p:nvPr/>
            </p:nvSpPr>
            <p:spPr>
              <a:xfrm>
                <a:off x="174625" y="3943066"/>
                <a:ext cx="4248883" cy="1005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7F4C5D2-5A9D-4F1A-AACE-41B52D52C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25" y="3943066"/>
                <a:ext cx="4248883" cy="1005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449E2-B516-41BF-A11D-72DD35632649}"/>
                  </a:ext>
                </a:extLst>
              </p:cNvPr>
              <p:cNvSpPr txBox="1"/>
              <p:nvPr/>
            </p:nvSpPr>
            <p:spPr>
              <a:xfrm>
                <a:off x="142387" y="5132958"/>
                <a:ext cx="4248883" cy="1005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449E2-B516-41BF-A11D-72DD35632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87" y="5132958"/>
                <a:ext cx="4248883" cy="10059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C297E7-416D-4748-A623-2CD4F1B2E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465" y="4723232"/>
            <a:ext cx="5810250" cy="2011431"/>
          </a:xfrm>
          <a:prstGeom prst="rect">
            <a:avLst/>
          </a:prstGeom>
        </p:spPr>
      </p:pic>
      <p:pic>
        <p:nvPicPr>
          <p:cNvPr id="22" name="Picture 2" descr="canonical form for closed loop systems">
            <a:extLst>
              <a:ext uri="{FF2B5EF4-FFF2-40B4-BE49-F238E27FC236}">
                <a16:creationId xmlns:a16="http://schemas.microsoft.com/office/drawing/2014/main" id="{0FF99CC6-035D-428A-8A78-07CD6341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738" y="1933228"/>
            <a:ext cx="5468815" cy="208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067D93-D59A-43AA-864A-255E887CDEE8}"/>
              </a:ext>
            </a:extLst>
          </p:cNvPr>
          <p:cNvSpPr txBox="1"/>
          <p:nvPr/>
        </p:nvSpPr>
        <p:spPr>
          <a:xfrm>
            <a:off x="422031" y="738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005107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449E2-B516-41BF-A11D-72DD35632649}"/>
                  </a:ext>
                </a:extLst>
              </p:cNvPr>
              <p:cNvSpPr txBox="1"/>
              <p:nvPr/>
            </p:nvSpPr>
            <p:spPr>
              <a:xfrm>
                <a:off x="78641" y="516648"/>
                <a:ext cx="4248883" cy="10059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30449E2-B516-41BF-A11D-72DD35632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1" y="516648"/>
                <a:ext cx="4248883" cy="10059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5C297E7-416D-4748-A623-2CD4F1B2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681" y="2408320"/>
            <a:ext cx="5810250" cy="2228850"/>
          </a:xfrm>
          <a:prstGeom prst="rect">
            <a:avLst/>
          </a:prstGeom>
        </p:spPr>
      </p:pic>
      <p:pic>
        <p:nvPicPr>
          <p:cNvPr id="22" name="Picture 2" descr="canonical form for closed loop systems">
            <a:extLst>
              <a:ext uri="{FF2B5EF4-FFF2-40B4-BE49-F238E27FC236}">
                <a16:creationId xmlns:a16="http://schemas.microsoft.com/office/drawing/2014/main" id="{0FF99CC6-035D-428A-8A78-07CD6341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998" y="58615"/>
            <a:ext cx="5468815" cy="23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571231-DEE3-4180-8FEA-CCC712E7DCBC}"/>
                  </a:ext>
                </a:extLst>
              </p:cNvPr>
              <p:cNvSpPr txBox="1"/>
              <p:nvPr/>
            </p:nvSpPr>
            <p:spPr>
              <a:xfrm>
                <a:off x="0" y="1876274"/>
                <a:ext cx="4809873" cy="13398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𝑠𝑖𝑚𝑝𝑙𝑖𝑐𝑖𝑡𝑦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571231-DEE3-4180-8FEA-CCC712E7D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76274"/>
                <a:ext cx="4809873" cy="13398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523DCAD-F738-4FF0-B8E6-2ED360434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76" y="4319794"/>
            <a:ext cx="7158287" cy="21145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658FC24-8CA2-40AB-938C-6C080A9C12BA}"/>
              </a:ext>
            </a:extLst>
          </p:cNvPr>
          <p:cNvSpPr txBox="1"/>
          <p:nvPr/>
        </p:nvSpPr>
        <p:spPr>
          <a:xfrm>
            <a:off x="422031" y="738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676051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canonical form for closed loop systems">
            <a:extLst>
              <a:ext uri="{FF2B5EF4-FFF2-40B4-BE49-F238E27FC236}">
                <a16:creationId xmlns:a16="http://schemas.microsoft.com/office/drawing/2014/main" id="{0FF99CC6-035D-428A-8A78-07CD6341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12" y="225828"/>
            <a:ext cx="5468815" cy="23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23DCAD-F738-4FF0-B8E6-2ED360434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814" y="161263"/>
            <a:ext cx="5468815" cy="21145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111569-1522-41E7-AB8E-7EA5B6BF8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12" y="3784382"/>
            <a:ext cx="6035040" cy="2322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A3D93-1ED5-491E-9E76-D284BD80E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704" y="4142154"/>
            <a:ext cx="5193484" cy="1894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6A72B3-582C-4410-AC2B-C9B61F484798}"/>
              </a:ext>
            </a:extLst>
          </p:cNvPr>
          <p:cNvSpPr txBox="1"/>
          <p:nvPr/>
        </p:nvSpPr>
        <p:spPr>
          <a:xfrm>
            <a:off x="422031" y="738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8689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586803-637C-44B6-893C-20C4E69E63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5816" y="738187"/>
            <a:ext cx="11115675" cy="5381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8E00B-DAC4-466D-9F7E-89C0E862D084}"/>
              </a:ext>
            </a:extLst>
          </p:cNvPr>
          <p:cNvSpPr txBox="1"/>
          <p:nvPr/>
        </p:nvSpPr>
        <p:spPr>
          <a:xfrm>
            <a:off x="422031" y="73863"/>
            <a:ext cx="11457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RULE-1: Representation of Closed Loop System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3C8CA9-90B4-486A-8AC1-3F29CED501EF}"/>
                  </a:ext>
                </a:extLst>
              </p:cNvPr>
              <p:cNvSpPr txBox="1"/>
              <p:nvPr/>
            </p:nvSpPr>
            <p:spPr>
              <a:xfrm>
                <a:off x="3716215" y="2988012"/>
                <a:ext cx="6696513" cy="8820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𝑻𝒓𝒂𝒏𝒔𝒇𝒆𝒓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𝑭𝒖𝒏𝒄𝒕𝒊𝒐𝒏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𝑶𝑹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𝑮𝒂𝒊𝒏</m:t>
                      </m:r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𝑶𝒖𝒕𝒑𝒖𝒕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𝑰𝒏𝒑𝒖𝒕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h-TH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3C8CA9-90B4-486A-8AC1-3F29CED50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215" y="2988012"/>
                <a:ext cx="6696513" cy="8820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647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CE5817-FDB4-42F6-8969-012E21886D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8492" y="1703754"/>
            <a:ext cx="11863754" cy="37201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FF144F-94B4-4986-9048-C387E0CC1630}"/>
              </a:ext>
            </a:extLst>
          </p:cNvPr>
          <p:cNvSpPr txBox="1"/>
          <p:nvPr/>
        </p:nvSpPr>
        <p:spPr>
          <a:xfrm>
            <a:off x="422031" y="73863"/>
            <a:ext cx="114572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RULE-2: When Blocks are Connected in Series (Cascaded), their Gains are Multiplied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7545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2E72C8-9D98-462A-ABB5-AEED236EA74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217" y="1562314"/>
            <a:ext cx="11625943" cy="3094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B1D2A-6FB5-4FF8-A413-ACDE4B24183D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RULE-3: When Blocks are Connected in Parallel, their individual Gains are Added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1484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2B7385-DF1E-49A3-A866-84D3445442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08" y="3821496"/>
            <a:ext cx="11605846" cy="2962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8F78C-1695-47B4-A64B-4AFC8504B1E9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RULE-4: Shifting a take-off Point Before a Block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762CD-2DDD-4582-9508-22104F7A5945}"/>
              </a:ext>
            </a:extLst>
          </p:cNvPr>
          <p:cNvSpPr txBox="1"/>
          <p:nvPr/>
        </p:nvSpPr>
        <p:spPr>
          <a:xfrm>
            <a:off x="844062" y="3821496"/>
            <a:ext cx="5189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Original Block</a:t>
            </a:r>
            <a:endParaRPr lang="th-TH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88561-3860-4DD9-94BF-6421CE3D03AB}"/>
              </a:ext>
            </a:extLst>
          </p:cNvPr>
          <p:cNvSpPr txBox="1"/>
          <p:nvPr/>
        </p:nvSpPr>
        <p:spPr>
          <a:xfrm>
            <a:off x="6330463" y="3821496"/>
            <a:ext cx="543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Shift a take-off Point Before a Block</a:t>
            </a:r>
            <a:endParaRPr lang="th-TH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A532E-B266-4B4B-82FB-CEE22BCEB093}"/>
              </a:ext>
            </a:extLst>
          </p:cNvPr>
          <p:cNvSpPr txBox="1"/>
          <p:nvPr/>
        </p:nvSpPr>
        <p:spPr>
          <a:xfrm>
            <a:off x="211016" y="597083"/>
            <a:ext cx="1182467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3B3D3F"/>
                </a:solidFill>
                <a:latin typeface="montserrat"/>
              </a:rPr>
              <a:t>The changes to be made in the block diagram in moving the take-off point before the block and original block diagram is shown in below.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3B3D3F"/>
                </a:solidFill>
                <a:latin typeface="montserrat"/>
              </a:rPr>
              <a:t>T</a:t>
            </a:r>
            <a:r>
              <a:rPr lang="en-US" sz="3200" b="0" i="0" dirty="0">
                <a:solidFill>
                  <a:srgbClr val="3B3D3F"/>
                </a:solidFill>
                <a:effectLst/>
                <a:latin typeface="montserrat"/>
              </a:rPr>
              <a:t>he output obtained after shifting the take-off point before a block is similar to the original block diagram output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montserrat"/>
              </a:rPr>
              <a:t>(But Multiplied by G).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529030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C39EA3-F0CA-425B-AEEC-6BA0977586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169" y="3429000"/>
            <a:ext cx="12192000" cy="2474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448A02-288B-45F5-A8B8-24F2A617F7B0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RULE-5: Shifting a take-off Point After a Block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7B40BF-C2DA-4829-9A62-463A8FA4031E}"/>
              </a:ext>
            </a:extLst>
          </p:cNvPr>
          <p:cNvSpPr txBox="1"/>
          <p:nvPr/>
        </p:nvSpPr>
        <p:spPr>
          <a:xfrm>
            <a:off x="156308" y="597083"/>
            <a:ext cx="1187938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3B3D3F"/>
                </a:solidFill>
                <a:latin typeface="montserrat"/>
              </a:rPr>
              <a:t>The changes to be made in the block diagram in moving the take-off point after the block and original block diagram is shown in below.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sz="3200" dirty="0">
                <a:solidFill>
                  <a:srgbClr val="3B3D3F"/>
                </a:solidFill>
                <a:latin typeface="montserrat"/>
              </a:rPr>
              <a:t>T</a:t>
            </a:r>
            <a:r>
              <a:rPr lang="en-US" sz="3200" b="0" i="0" dirty="0">
                <a:solidFill>
                  <a:srgbClr val="3B3D3F"/>
                </a:solidFill>
                <a:effectLst/>
                <a:latin typeface="montserrat"/>
              </a:rPr>
              <a:t>he output obtained after shifting the take-off point after a block is similar to the original block diagram output </a:t>
            </a:r>
            <a:r>
              <a:rPr lang="en-US" sz="3200" b="1" i="0" dirty="0">
                <a:solidFill>
                  <a:srgbClr val="0070C0"/>
                </a:solidFill>
                <a:effectLst/>
                <a:latin typeface="montserrat"/>
              </a:rPr>
              <a:t>(But divided G).</a:t>
            </a:r>
            <a:endParaRPr lang="th-TH" sz="3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149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54C5F6-75CE-4AC6-B682-83AB13B27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16" y="1867877"/>
            <a:ext cx="11704320" cy="4845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99775-796F-41A1-BB14-A54D8BF2B0DB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RULE-6: Shifting a take-off Point Before an Adder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267104-9277-4740-BC44-9AF8402076D2}"/>
              </a:ext>
            </a:extLst>
          </p:cNvPr>
          <p:cNvSpPr txBox="1"/>
          <p:nvPr/>
        </p:nvSpPr>
        <p:spPr>
          <a:xfrm>
            <a:off x="156308" y="664308"/>
            <a:ext cx="1188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shift a take-off point before an adder, than we can add more one adder in the block.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62481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71A0E64-C142-4566-AEA3-7C86858830EE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RULE-7: Shifting a take-off Point After an Adder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7D2E0-80A6-4112-BB91-5070C47B07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08" y="1524000"/>
            <a:ext cx="11723077" cy="5152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12C562-CF20-449B-B6EB-68E882F634E6}"/>
              </a:ext>
            </a:extLst>
          </p:cNvPr>
          <p:cNvSpPr txBox="1"/>
          <p:nvPr/>
        </p:nvSpPr>
        <p:spPr>
          <a:xfrm>
            <a:off x="156308" y="462369"/>
            <a:ext cx="118793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want to shift a take-off point After an adder, then we can add more one subtractor in the block.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96222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4B87895-0A19-4DC7-9077-2F2D499F8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342215"/>
              </p:ext>
            </p:extLst>
          </p:nvPr>
        </p:nvGraphicFramePr>
        <p:xfrm>
          <a:off x="679855" y="314960"/>
          <a:ext cx="11168434" cy="669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195">
                  <a:extLst>
                    <a:ext uri="{9D8B030D-6E8A-4147-A177-3AD203B41FA5}">
                      <a16:colId xmlns:a16="http://schemas.microsoft.com/office/drawing/2014/main" val="3333180845"/>
                    </a:ext>
                  </a:extLst>
                </a:gridCol>
                <a:gridCol w="9536239">
                  <a:extLst>
                    <a:ext uri="{9D8B030D-6E8A-4147-A177-3AD203B41FA5}">
                      <a16:colId xmlns:a16="http://schemas.microsoft.com/office/drawing/2014/main" val="3044330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First Week</a:t>
                      </a:r>
                      <a:endParaRPr lang="th-TH" sz="12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Modeling of electrical, mechanical and biological control systems, Open and closed-loop systems</a:t>
                      </a:r>
                      <a:b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kern="120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07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Second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Block diagrams, Second order systems,  Step and impulse response,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Performance criteria, Steady state error. 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64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Third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Sensitivity, s-plane system stability.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55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Fourth Week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Test-1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72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Fifth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Analysis and design with the root loci method.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0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Sixth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Frequency domain analysis,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04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Seventh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Bode plots,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13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Eight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Nyquist criterion,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4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gain and phase margins,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44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Nichols charts.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41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Eleventh week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Test-2</a:t>
                      </a:r>
                      <a:endParaRPr lang="th-TH" sz="1200" b="0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235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Twelfth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The State-space method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36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Thirteenth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state equations, </a:t>
                      </a:r>
                      <a:b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3453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Fourteenth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flow graphs, stability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950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Sixteenth week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compensation techniques. </a:t>
                      </a:r>
                      <a:endParaRPr lang="th-TH" sz="1200" b="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395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166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AAF99-DCCE-4D10-B6E2-D8693D01FA86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RULE-8: Rearrangement of Adders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5C72F-9CD9-4EB8-A7C9-5D52042C7A8B}"/>
              </a:ext>
            </a:extLst>
          </p:cNvPr>
          <p:cNvSpPr txBox="1"/>
          <p:nvPr/>
        </p:nvSpPr>
        <p:spPr>
          <a:xfrm>
            <a:off x="156308" y="664308"/>
            <a:ext cx="11863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block diagram connected two adders are side by side. The output of both block diagram is same. 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52690-6ECF-4CD3-9E74-E80D7602B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2527724"/>
            <a:ext cx="11762154" cy="37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4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E6AA9-C8AD-4417-9830-4DD39B9FE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92" y="1992923"/>
            <a:ext cx="11809046" cy="4758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7A8475-2F97-4C73-88A2-7DBE4150F23A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RULE-9: Shifting an Adder Before a Block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2421D-F6F7-4AD3-957D-C73A3CD3F165}"/>
              </a:ext>
            </a:extLst>
          </p:cNvPr>
          <p:cNvSpPr txBox="1"/>
          <p:nvPr/>
        </p:nvSpPr>
        <p:spPr>
          <a:xfrm>
            <a:off x="234462" y="695569"/>
            <a:ext cx="11590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Shift an Adder before a Block, we divide the Gain (G) or TF of Original Block with Input of R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16236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9A0F42-989A-40BE-B49E-5357FF86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122" y="1719385"/>
            <a:ext cx="11543323" cy="4904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3EC68-9150-4BD6-86B7-76E2526D2776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RULE-10: Shifting an Adder After a Block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572CE-B808-4C00-8E78-841D889009C7}"/>
              </a:ext>
            </a:extLst>
          </p:cNvPr>
          <p:cNvSpPr txBox="1"/>
          <p:nvPr/>
        </p:nvSpPr>
        <p:spPr>
          <a:xfrm>
            <a:off x="164122" y="597083"/>
            <a:ext cx="11801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want to Shift an Adder after a Block, we multiply the Gain (G) or TF of Original Block with Input of R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43792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AB6F63-7D5C-46C8-B1B6-ACAFE6DA8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2209667"/>
            <a:ext cx="11543323" cy="2610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EC684D-2059-4F30-9B8A-87C0A1C8443F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RULE-11: Splitting of a 3 Input Adder into a 2 Input Adder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44142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D53EDC-68C8-406A-B73A-1B41EEAD7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169" y="1091580"/>
            <a:ext cx="11430000" cy="24228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3BF669-C9E4-4022-B6CE-C3CA4BB58CC6}"/>
              </a:ext>
            </a:extLst>
          </p:cNvPr>
          <p:cNvSpPr txBox="1"/>
          <p:nvPr/>
        </p:nvSpPr>
        <p:spPr>
          <a:xfrm>
            <a:off x="416169" y="3514477"/>
            <a:ext cx="100325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We shift take off point after G</a:t>
            </a:r>
            <a:r>
              <a:rPr lang="en-US" baseline="-25000" dirty="0"/>
              <a:t>3</a:t>
            </a:r>
            <a:r>
              <a:rPr lang="en-US" dirty="0"/>
              <a:t> block than G</a:t>
            </a:r>
            <a:r>
              <a:rPr lang="en-US" baseline="-25000" dirty="0"/>
              <a:t>2</a:t>
            </a:r>
            <a:r>
              <a:rPr lang="en-US" dirty="0"/>
              <a:t> and G</a:t>
            </a:r>
            <a:r>
              <a:rPr lang="en-US" baseline="-25000" dirty="0"/>
              <a:t>3</a:t>
            </a:r>
            <a:r>
              <a:rPr lang="en-US" dirty="0"/>
              <a:t> in Series.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052E1-A3E3-4899-A531-67BBF3B1B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723" y="4039421"/>
            <a:ext cx="11667282" cy="27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56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0052E1-A3E3-4899-A531-67BBF3B1B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359" y="930461"/>
            <a:ext cx="11667282" cy="2744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38C9A7-097B-4985-BE1F-98C4DCBCF5B3}"/>
              </a:ext>
            </a:extLst>
          </p:cNvPr>
          <p:cNvSpPr txBox="1"/>
          <p:nvPr/>
        </p:nvSpPr>
        <p:spPr>
          <a:xfrm>
            <a:off x="335944" y="3784088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5 says that if we shift the take-off point after the block, we can divide it by H</a:t>
            </a:r>
            <a:r>
              <a:rPr lang="en-US" sz="2400" baseline="-25000" dirty="0"/>
              <a:t>1</a:t>
            </a:r>
            <a:r>
              <a:rPr lang="en-US" sz="2400" dirty="0"/>
              <a:t>/G</a:t>
            </a:r>
            <a:r>
              <a:rPr lang="en-US" sz="2400" baseline="-25000" dirty="0"/>
              <a:t>3</a:t>
            </a:r>
            <a:endParaRPr lang="th-T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4D153-4F43-400A-AFB6-1B56CDB9E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45" y="4245753"/>
            <a:ext cx="11593696" cy="25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49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4D153-4F43-400A-AFB6-1B56CDB9E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152" y="961865"/>
            <a:ext cx="11593696" cy="25383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175818-7CC7-485C-90CB-576739413F32}"/>
              </a:ext>
            </a:extLst>
          </p:cNvPr>
          <p:cNvSpPr txBox="1"/>
          <p:nvPr/>
        </p:nvSpPr>
        <p:spPr>
          <a:xfrm>
            <a:off x="335944" y="3577354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2: G</a:t>
            </a:r>
            <a:r>
              <a:rPr lang="en-US" sz="2400" baseline="-25000" dirty="0"/>
              <a:t>2</a:t>
            </a:r>
            <a:r>
              <a:rPr lang="en-US" sz="2400" dirty="0"/>
              <a:t> and G</a:t>
            </a:r>
            <a:r>
              <a:rPr lang="en-US" sz="2400" baseline="-25000" dirty="0"/>
              <a:t>3</a:t>
            </a:r>
            <a:r>
              <a:rPr lang="en-US" sz="2400" dirty="0"/>
              <a:t> in Series, so we can multiply both Gains. 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67657-4046-4139-A41E-091417B03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527" y="4039019"/>
            <a:ext cx="11593697" cy="270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68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75818-7CC7-485C-90CB-576739413F32}"/>
              </a:ext>
            </a:extLst>
          </p:cNvPr>
          <p:cNvSpPr txBox="1"/>
          <p:nvPr/>
        </p:nvSpPr>
        <p:spPr>
          <a:xfrm>
            <a:off x="335944" y="3577354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1: Closed Loop with Negative Feedback.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67657-4046-4139-A41E-091417B03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979836"/>
            <a:ext cx="11593697" cy="230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D42F9-1D24-4FAC-80F4-055BDA08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08" y="4103288"/>
            <a:ext cx="11023158" cy="258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7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75818-7CC7-485C-90CB-576739413F32}"/>
              </a:ext>
            </a:extLst>
          </p:cNvPr>
          <p:cNvSpPr txBox="1"/>
          <p:nvPr/>
        </p:nvSpPr>
        <p:spPr>
          <a:xfrm>
            <a:off x="335944" y="3577354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1: Closed Loop with Negative Feedback.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67657-4046-4139-A41E-091417B03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979836"/>
            <a:ext cx="11593697" cy="230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D42F9-1D24-4FAC-80F4-055BDA08F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672" y="3053862"/>
            <a:ext cx="5568020" cy="14009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F895F-0C13-4877-9E16-64840DA3C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786" y="4562511"/>
            <a:ext cx="11398739" cy="23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91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75818-7CC7-485C-90CB-576739413F32}"/>
              </a:ext>
            </a:extLst>
          </p:cNvPr>
          <p:cNvSpPr txBox="1"/>
          <p:nvPr/>
        </p:nvSpPr>
        <p:spPr>
          <a:xfrm>
            <a:off x="335944" y="3420317"/>
            <a:ext cx="11856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2: G</a:t>
            </a:r>
            <a:r>
              <a:rPr lang="en-US" sz="2400" baseline="-25000" dirty="0"/>
              <a:t>1</a:t>
            </a:r>
            <a:r>
              <a:rPr lang="en-US" sz="2400" dirty="0"/>
              <a:t> and other block in Series, so we can multiply both Gains. </a:t>
            </a:r>
            <a:endParaRPr lang="th-TH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DF895F-0C13-4877-9E16-64840DA3C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44" y="979836"/>
            <a:ext cx="11398739" cy="2300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5E501-49D3-4A08-8632-8A88FD8C4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944" y="3881982"/>
            <a:ext cx="11398739" cy="279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9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6F62B2-E20A-452F-96C8-81DEB6A66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84" y="407134"/>
            <a:ext cx="11787554" cy="57565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BLOCK DIAGRAM REPRESENTATION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3C686-7961-4EAE-ADF2-64B4F3F9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462" y="1562469"/>
            <a:ext cx="108204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64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5E501-49D3-4A08-8632-8A88FD8C4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972" y="1027970"/>
            <a:ext cx="11398739" cy="24010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7E416-ED86-45C1-8760-AA139A864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8003"/>
            <a:ext cx="11011494" cy="1886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6C05AF-2F88-499B-9188-D678295918D5}"/>
                  </a:ext>
                </a:extLst>
              </p:cNvPr>
              <p:cNvSpPr txBox="1"/>
              <p:nvPr/>
            </p:nvSpPr>
            <p:spPr>
              <a:xfrm>
                <a:off x="555217" y="3564616"/>
                <a:ext cx="7157548" cy="882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𝑆𝑢𝑝𝑝𝑜𝑠𝑒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6C05AF-2F88-499B-9188-D6782959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17" y="3564616"/>
                <a:ext cx="7157548" cy="882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2B456-F568-4CA6-B849-61DF32B0352E}"/>
                  </a:ext>
                </a:extLst>
              </p:cNvPr>
              <p:cNvSpPr txBox="1"/>
              <p:nvPr/>
            </p:nvSpPr>
            <p:spPr>
              <a:xfrm>
                <a:off x="7712765" y="4334511"/>
                <a:ext cx="4035458" cy="675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𝑻𝒓𝒂𝒏𝒔𝒇𝒆𝒓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𝑭𝒖𝒏𝒄𝒕𝒊𝒐𝒏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𝑮𝑯</m:t>
                          </m:r>
                        </m:den>
                      </m:f>
                    </m:oMath>
                  </m:oMathPara>
                </a14:m>
                <a:endParaRPr lang="th-TH" sz="20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2B456-F568-4CA6-B849-61DF32B03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65" y="4334511"/>
                <a:ext cx="4035458" cy="6756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47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B9976BB-6399-4C40-9287-2128D9A021A6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6C05AF-2F88-499B-9188-D678295918D5}"/>
                  </a:ext>
                </a:extLst>
              </p:cNvPr>
              <p:cNvSpPr txBox="1"/>
              <p:nvPr/>
            </p:nvSpPr>
            <p:spPr>
              <a:xfrm>
                <a:off x="352017" y="1127863"/>
                <a:ext cx="7157548" cy="8821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𝑆𝑢𝑝𝑝𝑜𝑠𝑒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6C05AF-2F88-499B-9188-D67829591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17" y="1127863"/>
                <a:ext cx="7157548" cy="882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2B456-F568-4CA6-B849-61DF32B0352E}"/>
                  </a:ext>
                </a:extLst>
              </p:cNvPr>
              <p:cNvSpPr txBox="1"/>
              <p:nvPr/>
            </p:nvSpPr>
            <p:spPr>
              <a:xfrm>
                <a:off x="156308" y="2238366"/>
                <a:ext cx="11410461" cy="1338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𝑇𝑟𝑎𝑛𝑠𝑓𝑒𝑟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𝐺𝐻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2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2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th-TH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B2B456-F568-4CA6-B849-61DF32B03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08" y="2238366"/>
                <a:ext cx="11410461" cy="13385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22FF4-1AA3-4BBC-9D2B-537CA8F3264B}"/>
                  </a:ext>
                </a:extLst>
              </p:cNvPr>
              <p:cNvSpPr txBox="1"/>
              <p:nvPr/>
            </p:nvSpPr>
            <p:spPr>
              <a:xfrm>
                <a:off x="265722" y="3819946"/>
                <a:ext cx="11660555" cy="1575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𝑇𝑟𝑎𝑛𝑠𝑓𝑒𝑟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𝐹𝑢𝑛𝑐𝑡𝑖𝑜𝑛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a:rPr lang="en-US" sz="3600" b="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3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3600" b="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</m:num>
                          <m:den>
                            <m:r>
                              <a:rPr lang="en-US" sz="36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3600" b="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600" b="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th-TH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E22FF4-1AA3-4BBC-9D2B-537CA8F32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22" y="3819946"/>
                <a:ext cx="11660555" cy="15753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B648D-FA88-4685-BDB3-A81B2D429F10}"/>
                  </a:ext>
                </a:extLst>
              </p:cNvPr>
              <p:cNvSpPr txBox="1"/>
              <p:nvPr/>
            </p:nvSpPr>
            <p:spPr>
              <a:xfrm>
                <a:off x="265722" y="5505460"/>
                <a:ext cx="8073292" cy="974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𝑇𝑟𝑎𝑛𝑠𝑓𝑒𝑟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0B648D-FA88-4685-BDB3-A81B2D429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22" y="5505460"/>
                <a:ext cx="8073292" cy="9744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288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C7F32F-E4A3-46C6-B166-001D7950CF13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Block Diagram Reduction, find the Transfer Function of the system whose block diagram is shown in the below figure.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6C88F3-57F0-44BD-8528-D697309BE3B1}"/>
                  </a:ext>
                </a:extLst>
              </p:cNvPr>
              <p:cNvSpPr txBox="1"/>
              <p:nvPr/>
            </p:nvSpPr>
            <p:spPr>
              <a:xfrm>
                <a:off x="328244" y="1135185"/>
                <a:ext cx="9730155" cy="1226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𝑇𝑟𝑎𝑛𝑠𝑓𝑒𝑟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𝐹𝑢𝑛𝑐𝑡𝑖𝑜𝑛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46C88F3-57F0-44BD-8528-D697309BE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4" y="1135185"/>
                <a:ext cx="9730155" cy="1226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9ECED02-CF7B-4060-BCA5-6C84E85C7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4374" y="2452762"/>
            <a:ext cx="10658475" cy="20168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7664FC-15AE-4251-9377-70ADF13B8F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5186" y="4560645"/>
            <a:ext cx="52768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88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627180-93F4-4A14-8DA9-C49348242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109" y="993104"/>
            <a:ext cx="11563350" cy="2235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779FF4-53EE-44BC-A288-B483ADA79467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the block diagram reduction technique, determine the closed loop transfer function C(s)/R(s).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87F76-E374-488C-A29B-F2DC4855D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583" y="3795124"/>
            <a:ext cx="6463567" cy="2329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DB92C2-3CA1-4655-A4EE-3396892EB384}"/>
              </a:ext>
            </a:extLst>
          </p:cNvPr>
          <p:cNvSpPr txBox="1"/>
          <p:nvPr/>
        </p:nvSpPr>
        <p:spPr>
          <a:xfrm>
            <a:off x="494322" y="3271904"/>
            <a:ext cx="92534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Rule 11: Splitting the 3 Input Adder into 2 Input Adder</a:t>
            </a:r>
            <a:endParaRPr lang="th-T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E58A1-BEC8-461B-BEB9-52DEDE72E87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4150" y="3795124"/>
            <a:ext cx="5657850" cy="23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2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779FF4-53EE-44BC-A288-B483ADA79467}"/>
              </a:ext>
            </a:extLst>
          </p:cNvPr>
          <p:cNvSpPr txBox="1"/>
          <p:nvPr/>
        </p:nvSpPr>
        <p:spPr>
          <a:xfrm>
            <a:off x="156308" y="73863"/>
            <a:ext cx="119497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Example: Using the block diagram reduction technique, determine the closed loop transfer function C(s)/R(s).</a:t>
            </a:r>
            <a:endParaRPr lang="th-T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87F76-E374-488C-A29B-F2DC4855D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953477"/>
            <a:ext cx="11563351" cy="2475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A02DFD-7313-4185-A0C5-B315E75865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08" y="3676650"/>
            <a:ext cx="11291034" cy="29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957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5EA2-D6AA-4362-9BFD-2DF4C031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8" y="4371975"/>
            <a:ext cx="10906125" cy="248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884E-7E31-4EB0-85A3-0333D4672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181952"/>
            <a:ext cx="10906125" cy="247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B851C-875A-4586-95E1-91A129B36DE9}"/>
              </a:ext>
            </a:extLst>
          </p:cNvPr>
          <p:cNvSpPr txBox="1"/>
          <p:nvPr/>
        </p:nvSpPr>
        <p:spPr>
          <a:xfrm>
            <a:off x="335944" y="3577354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1: Closed Loop with Negative Feedback.</a:t>
            </a:r>
            <a:endParaRPr lang="th-T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C0D20-5A2C-472F-AB41-B64A423E1F8F}"/>
                  </a:ext>
                </a:extLst>
              </p:cNvPr>
              <p:cNvSpPr txBox="1"/>
              <p:nvPr/>
            </p:nvSpPr>
            <p:spPr>
              <a:xfrm>
                <a:off x="6667500" y="2686527"/>
                <a:ext cx="3950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C0D20-5A2C-472F-AB41-B64A423E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2686527"/>
                <a:ext cx="3950440" cy="430887"/>
              </a:xfrm>
              <a:prstGeom prst="rect">
                <a:avLst/>
              </a:prstGeom>
              <a:blipFill>
                <a:blip r:embed="rId5"/>
                <a:stretch>
                  <a:fillRect l="-1852" t="-5714" r="-309" b="-57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9C2FDD-C6BA-475A-863A-D839224F9B6D}"/>
                  </a:ext>
                </a:extLst>
              </p:cNvPr>
              <p:cNvSpPr txBox="1"/>
              <p:nvPr/>
            </p:nvSpPr>
            <p:spPr>
              <a:xfrm>
                <a:off x="6649225" y="3280646"/>
                <a:ext cx="3986989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9C2FDD-C6BA-475A-863A-D839224F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225" y="3280646"/>
                <a:ext cx="3986989" cy="879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56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65EA2-D6AA-4362-9BFD-2DF4C031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8" y="4371975"/>
            <a:ext cx="10906125" cy="2486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2884E-7E31-4EB0-85A3-0333D4672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181952"/>
            <a:ext cx="10906125" cy="2475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EB851C-875A-4586-95E1-91A129B36DE9}"/>
              </a:ext>
            </a:extLst>
          </p:cNvPr>
          <p:cNvSpPr txBox="1"/>
          <p:nvPr/>
        </p:nvSpPr>
        <p:spPr>
          <a:xfrm>
            <a:off x="335944" y="3577354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Rule 1: Closed Loop with Negative Feedback.</a:t>
            </a:r>
            <a:endParaRPr lang="th-T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C0D20-5A2C-472F-AB41-B64A423E1F8F}"/>
                  </a:ext>
                </a:extLst>
              </p:cNvPr>
              <p:cNvSpPr txBox="1"/>
              <p:nvPr/>
            </p:nvSpPr>
            <p:spPr>
              <a:xfrm>
                <a:off x="6667500" y="2686527"/>
                <a:ext cx="3950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CC0D20-5A2C-472F-AB41-B64A423E1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2686527"/>
                <a:ext cx="3950440" cy="430887"/>
              </a:xfrm>
              <a:prstGeom prst="rect">
                <a:avLst/>
              </a:prstGeom>
              <a:blipFill>
                <a:blip r:embed="rId5"/>
                <a:stretch>
                  <a:fillRect l="-1852" t="-5714" r="-309" b="-57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9C2FDD-C6BA-475A-863A-D839224F9B6D}"/>
                  </a:ext>
                </a:extLst>
              </p:cNvPr>
              <p:cNvSpPr txBox="1"/>
              <p:nvPr/>
            </p:nvSpPr>
            <p:spPr>
              <a:xfrm>
                <a:off x="6649225" y="3280646"/>
                <a:ext cx="3986989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19C2FDD-C6BA-475A-863A-D839224F9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225" y="3280646"/>
                <a:ext cx="3986989" cy="879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818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E10F1-2BE9-44C7-AB5F-51EAF73A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8" y="3935291"/>
            <a:ext cx="9772650" cy="2740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45605-9425-4043-9741-11D01155C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181952"/>
            <a:ext cx="10906125" cy="1904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C854C-BDE1-4730-A9A9-7C02C4198B72}"/>
                  </a:ext>
                </a:extLst>
              </p:cNvPr>
              <p:cNvSpPr txBox="1"/>
              <p:nvPr/>
            </p:nvSpPr>
            <p:spPr>
              <a:xfrm>
                <a:off x="5943600" y="2131769"/>
                <a:ext cx="39504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5C854C-BDE1-4730-A9A9-7C02C4198B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2131769"/>
                <a:ext cx="3950440" cy="430887"/>
              </a:xfrm>
              <a:prstGeom prst="rect">
                <a:avLst/>
              </a:prstGeom>
              <a:blipFill>
                <a:blip r:embed="rId5"/>
                <a:stretch>
                  <a:fillRect l="-1852" t="-5714" r="-309" b="-5714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498A3-F783-4C97-8565-A3EBE507BFA0}"/>
                  </a:ext>
                </a:extLst>
              </p:cNvPr>
              <p:cNvSpPr txBox="1"/>
              <p:nvPr/>
            </p:nvSpPr>
            <p:spPr>
              <a:xfrm>
                <a:off x="5925325" y="2725888"/>
                <a:ext cx="3986989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E498A3-F783-4C97-8565-A3EBE507B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25" y="2725888"/>
                <a:ext cx="3986989" cy="879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848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E10F1-2BE9-44C7-AB5F-51EAF73A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3" y="258641"/>
            <a:ext cx="8934450" cy="274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98197-9780-4402-867C-035C69C0F5A7}"/>
              </a:ext>
            </a:extLst>
          </p:cNvPr>
          <p:cNvSpPr txBox="1"/>
          <p:nvPr/>
        </p:nvSpPr>
        <p:spPr>
          <a:xfrm>
            <a:off x="242033" y="3198167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Shifting the Adder after block G</a:t>
            </a:r>
            <a:r>
              <a:rPr lang="en-US" sz="2400" baseline="-25000" dirty="0"/>
              <a:t>1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0E894-A905-425A-90F1-BF9CFE36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3" y="3659832"/>
            <a:ext cx="89344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47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FE10F1-2BE9-44C7-AB5F-51EAF73A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33" y="258641"/>
            <a:ext cx="8934450" cy="2740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398197-9780-4402-867C-035C69C0F5A7}"/>
              </a:ext>
            </a:extLst>
          </p:cNvPr>
          <p:cNvSpPr txBox="1"/>
          <p:nvPr/>
        </p:nvSpPr>
        <p:spPr>
          <a:xfrm>
            <a:off x="242033" y="3198167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Shifting the Adder after block G</a:t>
            </a:r>
            <a:r>
              <a:rPr lang="en-US" sz="2400" baseline="-25000" dirty="0"/>
              <a:t>1</a:t>
            </a:r>
            <a:endParaRPr lang="th-TH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0E894-A905-425A-90F1-BF9CFE366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33" y="3659832"/>
            <a:ext cx="89344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13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50BD-6D65-4762-97B0-FF947C8FB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92" y="864332"/>
            <a:ext cx="11787554" cy="4351338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Block Diagrams are pictorial representation of a Control System.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Block Diagram Representation is used to build a mathematical model of a Control System which can be simulated on a computer.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Block diagram Representation is used to calculate the overall transfer function of the system.</a:t>
            </a:r>
            <a:endParaRPr lang="th-TH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38A9B7-E8B3-4BBE-962B-EA4CD2F353C4}"/>
              </a:ext>
            </a:extLst>
          </p:cNvPr>
          <p:cNvSpPr txBox="1">
            <a:spLocks/>
          </p:cNvSpPr>
          <p:nvPr/>
        </p:nvSpPr>
        <p:spPr>
          <a:xfrm>
            <a:off x="178776" y="19807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BLOCK DIAGRAM</a:t>
            </a:r>
            <a:endParaRPr lang="th-TH" b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C747C4-D05C-4209-9F56-88F609855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7569" y="5322783"/>
            <a:ext cx="6400800" cy="138499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E1F1413-D7A0-4E4F-9E51-1E5AEE9F1D3B}"/>
              </a:ext>
            </a:extLst>
          </p:cNvPr>
          <p:cNvSpPr txBox="1">
            <a:spLocks/>
          </p:cNvSpPr>
          <p:nvPr/>
        </p:nvSpPr>
        <p:spPr>
          <a:xfrm>
            <a:off x="202223" y="337490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ELEMENTS OF A BLOCK DIAGRAM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A1F0C-F1CA-439E-96B5-F53ABDF36A18}"/>
              </a:ext>
            </a:extLst>
          </p:cNvPr>
          <p:cNvSpPr txBox="1"/>
          <p:nvPr/>
        </p:nvSpPr>
        <p:spPr>
          <a:xfrm>
            <a:off x="275492" y="3873152"/>
            <a:ext cx="988450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The Signal into the Block is called as an Input.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The Signal out of the Block is called as an Output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dirty="0"/>
              <a:t>The Block itself is called as a Transfer Function OR Gain.</a:t>
            </a:r>
          </a:p>
        </p:txBody>
      </p:sp>
    </p:spTree>
    <p:extLst>
      <p:ext uri="{BB962C8B-B14F-4D97-AF65-F5344CB8AC3E}">
        <p14:creationId xmlns:p14="http://schemas.microsoft.com/office/powerpoint/2010/main" val="101315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9A0F42-989A-40BE-B49E-5357FF86B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122" y="1719385"/>
            <a:ext cx="11543323" cy="49049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D3EC68-9150-4BD6-86B7-76E2526D2776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RULE-10: Shifting an Adder After a Block</a:t>
            </a:r>
            <a:endParaRPr lang="th-T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572CE-B808-4C00-8E78-841D889009C7}"/>
              </a:ext>
            </a:extLst>
          </p:cNvPr>
          <p:cNvSpPr txBox="1"/>
          <p:nvPr/>
        </p:nvSpPr>
        <p:spPr>
          <a:xfrm>
            <a:off x="164122" y="597083"/>
            <a:ext cx="11801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we want to Shift an Adder after a Block, we multiply the Gain (G) or TF of Original Block with Input of R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049656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69FE4-D3F2-4B2D-B026-D6E891D5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13" y="3248025"/>
            <a:ext cx="11468711" cy="3105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C5AA2F-6DC7-4802-801D-02C16545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12" y="247684"/>
            <a:ext cx="11468711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3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AAF99-DCCE-4D10-B6E2-D8693D01FA86}"/>
              </a:ext>
            </a:extLst>
          </p:cNvPr>
          <p:cNvSpPr txBox="1"/>
          <p:nvPr/>
        </p:nvSpPr>
        <p:spPr>
          <a:xfrm>
            <a:off x="156308" y="73863"/>
            <a:ext cx="119497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RULE-8: Rearrangement of Adders</a:t>
            </a:r>
            <a:endParaRPr lang="th-T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85C72F-9CD9-4EB8-A7C9-5D52042C7A8B}"/>
              </a:ext>
            </a:extLst>
          </p:cNvPr>
          <p:cNvSpPr txBox="1"/>
          <p:nvPr/>
        </p:nvSpPr>
        <p:spPr>
          <a:xfrm>
            <a:off x="156308" y="664308"/>
            <a:ext cx="11863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In this block diagram connected two adders are side by side. The output of both block diagram is same. </a:t>
            </a:r>
            <a:endParaRPr lang="th-T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952690-6ECF-4CD3-9E74-E80D7602B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308" y="2527724"/>
            <a:ext cx="11762154" cy="372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91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69FE4-D3F2-4B2D-B026-D6E891D56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8" y="781050"/>
            <a:ext cx="11468711" cy="2867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CDBE3B-F9CC-4FCB-AC25-2722D391BE89}"/>
              </a:ext>
            </a:extLst>
          </p:cNvPr>
          <p:cNvSpPr txBox="1"/>
          <p:nvPr/>
        </p:nvSpPr>
        <p:spPr>
          <a:xfrm>
            <a:off x="270608" y="319385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Rearranging of adders</a:t>
            </a:r>
            <a:endParaRPr lang="th-TH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39C90-042F-4958-886F-4B89FE4D8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8" y="3783658"/>
            <a:ext cx="1146871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693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FCA82-E2D3-49D3-AC09-48E5BAF15802}"/>
              </a:ext>
            </a:extLst>
          </p:cNvPr>
          <p:cNvSpPr txBox="1"/>
          <p:nvPr/>
        </p:nvSpPr>
        <p:spPr>
          <a:xfrm>
            <a:off x="270608" y="319385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</a:t>
            </a:r>
            <a:r>
              <a:rPr lang="en-US" sz="2400" b="1" baseline="-25000" dirty="0"/>
              <a:t>1</a:t>
            </a:r>
            <a:r>
              <a:rPr lang="en-US" sz="2400" b="1" dirty="0"/>
              <a:t> and H</a:t>
            </a:r>
            <a:r>
              <a:rPr lang="en-US" sz="2400" b="1" baseline="-25000" dirty="0"/>
              <a:t>1</a:t>
            </a:r>
            <a:r>
              <a:rPr lang="en-US" sz="2400" b="1" dirty="0"/>
              <a:t> are in Series</a:t>
            </a:r>
            <a:endParaRPr lang="th-TH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56317-3232-4B14-81A1-F1D948C4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33" y="888058"/>
            <a:ext cx="11468711" cy="266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97CB2F-002A-457E-B55B-32813931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07" y="3729037"/>
            <a:ext cx="11468711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04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FCA82-E2D3-49D3-AC09-48E5BAF15802}"/>
              </a:ext>
            </a:extLst>
          </p:cNvPr>
          <p:cNvSpPr txBox="1"/>
          <p:nvPr/>
        </p:nvSpPr>
        <p:spPr>
          <a:xfrm>
            <a:off x="80107" y="89444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Closed Loop with Negative Feedback</a:t>
            </a:r>
            <a:endParaRPr lang="th-TH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7CB2F-002A-457E-B55B-32813931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" y="551109"/>
            <a:ext cx="11468711" cy="2176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32C333-0D93-4A5C-9D07-F453F3427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7" y="4371975"/>
            <a:ext cx="10906125" cy="2486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8CC85-5053-42FF-8A2A-440CFEA2582D}"/>
                  </a:ext>
                </a:extLst>
              </p:cNvPr>
              <p:cNvSpPr txBox="1"/>
              <p:nvPr/>
            </p:nvSpPr>
            <p:spPr>
              <a:xfrm>
                <a:off x="174594" y="2611886"/>
                <a:ext cx="4635531" cy="754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th-TH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D28CC85-5053-42FF-8A2A-440CFEA25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94" y="2611886"/>
                <a:ext cx="4635531" cy="7543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BCF9-D8EF-45E4-A836-C4CAA71F483D}"/>
                  </a:ext>
                </a:extLst>
              </p:cNvPr>
              <p:cNvSpPr txBox="1"/>
              <p:nvPr/>
            </p:nvSpPr>
            <p:spPr>
              <a:xfrm>
                <a:off x="5744734" y="2764215"/>
                <a:ext cx="4968475" cy="1358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𝐺𝐻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BCF9-D8EF-45E4-A836-C4CAA71F4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734" y="2764215"/>
                <a:ext cx="4968475" cy="13586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8626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BCF9-D8EF-45E4-A836-C4CAA71F483D}"/>
                  </a:ext>
                </a:extLst>
              </p:cNvPr>
              <p:cNvSpPr txBox="1"/>
              <p:nvPr/>
            </p:nvSpPr>
            <p:spPr>
              <a:xfrm>
                <a:off x="706009" y="268665"/>
                <a:ext cx="11133566" cy="1707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𝑇𝐹</m:t>
                    </m:r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𝐺𝐻</m:t>
                        </m:r>
                      </m:den>
                    </m:f>
                    <m:r>
                      <a:rPr lang="en-US" sz="4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4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44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400" dirty="0"/>
                  <a:t> 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4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4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4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endParaRPr lang="th-TH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2ABCF9-D8EF-45E4-A836-C4CAA71F4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09" y="268665"/>
                <a:ext cx="11133566" cy="17070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2E4B4-7B74-4B9D-A090-33E220E13278}"/>
                  </a:ext>
                </a:extLst>
              </p:cNvPr>
              <p:cNvSpPr txBox="1"/>
              <p:nvPr/>
            </p:nvSpPr>
            <p:spPr>
              <a:xfrm>
                <a:off x="201183" y="2602290"/>
                <a:ext cx="11886041" cy="2483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𝑇𝐹</m:t>
                      </m:r>
                      <m:r>
                        <a:rPr lang="en-US" sz="4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4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h-TH" sz="4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D2E4B4-7B74-4B9D-A090-33E220E13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83" y="2602290"/>
                <a:ext cx="11886041" cy="2483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0C20E07-B404-4A0B-863B-B74E84AB4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975" y="4774581"/>
            <a:ext cx="29146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46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FCA82-E2D3-49D3-AC09-48E5BAF15802}"/>
              </a:ext>
            </a:extLst>
          </p:cNvPr>
          <p:cNvSpPr txBox="1"/>
          <p:nvPr/>
        </p:nvSpPr>
        <p:spPr>
          <a:xfrm>
            <a:off x="80107" y="89444"/>
            <a:ext cx="6664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Closed Loop with Negative Feedback</a:t>
            </a:r>
            <a:endParaRPr lang="th-TH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97CB2F-002A-457E-B55B-328139312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551109"/>
            <a:ext cx="11163056" cy="2487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91DCF7-866F-4516-A9FD-61458E613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3333750"/>
            <a:ext cx="11163056" cy="273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07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F22E-85DA-410B-9770-11F3B64D3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222251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If Gains and Block in Parallel, we Add</a:t>
            </a:r>
            <a:endParaRPr lang="th-TH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6B8CA-B9FC-4C97-8D6A-6370537F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800101"/>
            <a:ext cx="11163056" cy="2738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51DFDA-A15A-4089-A68A-C29F4730652B}"/>
              </a:ext>
            </a:extLst>
          </p:cNvPr>
          <p:cNvSpPr txBox="1"/>
          <p:nvPr/>
        </p:nvSpPr>
        <p:spPr>
          <a:xfrm>
            <a:off x="1404938" y="890589"/>
            <a:ext cx="2790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Gain is nothing, simply means 1</a:t>
            </a:r>
            <a:endParaRPr lang="th-TH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AA729-F673-47DF-BF50-8DF4AD89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3939691"/>
            <a:ext cx="11091619" cy="242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93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5F22E-85DA-410B-9770-11F3B64D3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222251"/>
            <a:ext cx="10515600" cy="5778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If Blocks in Series, we multiply </a:t>
            </a:r>
            <a:endParaRPr lang="th-TH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5AA729-F673-47DF-BF50-8DF4AD89B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800101"/>
            <a:ext cx="11091619" cy="21050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F56215-EEC6-46D0-AA6C-3F66CEB1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4" y="3021012"/>
            <a:ext cx="11091619" cy="361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8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5BA9AE-D4B9-4354-AD73-35446F804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2299199"/>
            <a:ext cx="11887200" cy="247743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F0DB1B9-B0DD-44CB-B9EF-A66EA776866A}"/>
              </a:ext>
            </a:extLst>
          </p:cNvPr>
          <p:cNvSpPr txBox="1">
            <a:spLocks/>
          </p:cNvSpPr>
          <p:nvPr/>
        </p:nvSpPr>
        <p:spPr>
          <a:xfrm>
            <a:off x="152400" y="22530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Summing Point OR Adder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FAEF2-A1E6-4012-B9EA-75076F7B7B79}"/>
              </a:ext>
            </a:extLst>
          </p:cNvPr>
          <p:cNvSpPr txBox="1"/>
          <p:nvPr/>
        </p:nvSpPr>
        <p:spPr>
          <a:xfrm>
            <a:off x="152400" y="800954"/>
            <a:ext cx="116800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Summing Point/Summing Junction in a block diagram represents the dynamic summation of two or more signals.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183333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3F580F-0CE5-429A-9812-0C56EDF09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232995"/>
            <a:ext cx="11763375" cy="30340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0B4FAE-4077-4E49-97AF-4675AF53663D}"/>
              </a:ext>
            </a:extLst>
          </p:cNvPr>
          <p:cNvSpPr txBox="1"/>
          <p:nvPr/>
        </p:nvSpPr>
        <p:spPr>
          <a:xfrm>
            <a:off x="119062" y="3429000"/>
            <a:ext cx="1176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Adding the gains of block in parallel</a:t>
            </a:r>
            <a:endParaRPr lang="th-T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09D2D0-EDFD-4C83-B3E7-B406055CDC06}"/>
              </a:ext>
            </a:extLst>
          </p:cNvPr>
          <p:cNvSpPr txBox="1"/>
          <p:nvPr/>
        </p:nvSpPr>
        <p:spPr>
          <a:xfrm>
            <a:off x="4391026" y="2162175"/>
            <a:ext cx="267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Nothing means 1</a:t>
            </a:r>
            <a:endParaRPr lang="th-TH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8DC82-0F00-4A0F-A5CA-F0A16E1F9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075" y="3952219"/>
            <a:ext cx="9258300" cy="268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056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0B4FAE-4077-4E49-97AF-4675AF53663D}"/>
              </a:ext>
            </a:extLst>
          </p:cNvPr>
          <p:cNvSpPr txBox="1"/>
          <p:nvPr/>
        </p:nvSpPr>
        <p:spPr>
          <a:xfrm>
            <a:off x="319087" y="3038475"/>
            <a:ext cx="1176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blocks are in Series</a:t>
            </a:r>
            <a:endParaRPr lang="th-T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8DC82-0F00-4A0F-A5CA-F0A16E1F9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37469"/>
            <a:ext cx="9258300" cy="2682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DD244-149A-4F8D-BBF7-7F094987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3680392"/>
            <a:ext cx="9258300" cy="294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261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0B4FAE-4077-4E49-97AF-4675AF53663D}"/>
              </a:ext>
            </a:extLst>
          </p:cNvPr>
          <p:cNvSpPr txBox="1"/>
          <p:nvPr/>
        </p:nvSpPr>
        <p:spPr>
          <a:xfrm>
            <a:off x="147637" y="352425"/>
            <a:ext cx="11763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Gains and blocks are in Parallel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DD244-149A-4F8D-BBF7-7F094987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922937"/>
            <a:ext cx="9258300" cy="2940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FF856-4530-4958-8CA7-47A1C1440D5E}"/>
              </a:ext>
            </a:extLst>
          </p:cNvPr>
          <p:cNvSpPr txBox="1"/>
          <p:nvPr/>
        </p:nvSpPr>
        <p:spPr>
          <a:xfrm>
            <a:off x="3576638" y="3086100"/>
            <a:ext cx="2676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Nothing means 1</a:t>
            </a:r>
            <a:endParaRPr lang="th-TH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168F21-76DB-4AA2-BE65-9DE63D8F3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4424362"/>
            <a:ext cx="59245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27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ABDB67-DC35-4089-A946-D224CA983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" y="38293"/>
            <a:ext cx="11763375" cy="2771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EC78FB-A9F0-4E1B-AB23-9D2A7650F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1" y="3038475"/>
            <a:ext cx="12192000" cy="37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68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EC78FB-A9F0-4E1B-AB23-9D2A7650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"/>
            <a:ext cx="11353800" cy="323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0BA79D-0163-4CD5-99A7-0BEB005A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540369"/>
            <a:ext cx="11353799" cy="314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68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FDA12-36F7-40FD-BC5A-FC0A01514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14312"/>
            <a:ext cx="1148715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9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168BAA-E8D3-4148-8479-932D835E2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838" y="3902489"/>
            <a:ext cx="11824677" cy="22260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F72311-6321-4AC6-8372-4F9A42F4324B}"/>
              </a:ext>
            </a:extLst>
          </p:cNvPr>
          <p:cNvSpPr txBox="1">
            <a:spLocks/>
          </p:cNvSpPr>
          <p:nvPr/>
        </p:nvSpPr>
        <p:spPr>
          <a:xfrm>
            <a:off x="152400" y="22530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Take-Off-Point/Pick-Off Point/Branch Point/Distributed Point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147D8-4CF9-44A8-A29E-C629C0501142}"/>
              </a:ext>
            </a:extLst>
          </p:cNvPr>
          <p:cNvSpPr txBox="1"/>
          <p:nvPr/>
        </p:nvSpPr>
        <p:spPr>
          <a:xfrm>
            <a:off x="152400" y="1203569"/>
            <a:ext cx="11806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Take-off point a block diagram represents a point where the signal branches are distributed and goes to the other blocks or a summing points.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91962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364C982-E891-425F-9787-EF25B181BDF5}"/>
              </a:ext>
            </a:extLst>
          </p:cNvPr>
          <p:cNvSpPr txBox="1">
            <a:spLocks/>
          </p:cNvSpPr>
          <p:nvPr/>
        </p:nvSpPr>
        <p:spPr>
          <a:xfrm>
            <a:off x="152400" y="225302"/>
            <a:ext cx="11787554" cy="575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</a:rPr>
              <a:t>Reduction of Multiple Subsystems</a:t>
            </a:r>
            <a:endParaRPr lang="th-TH" b="1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AD790-0EB0-4E7E-B18E-CA98EA2773E6}"/>
              </a:ext>
            </a:extLst>
          </p:cNvPr>
          <p:cNvSpPr txBox="1"/>
          <p:nvPr/>
        </p:nvSpPr>
        <p:spPr>
          <a:xfrm>
            <a:off x="152400" y="883138"/>
            <a:ext cx="1180611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In order to calculate the output w.r.t any given input, we need the overall transfer function of the system.</a:t>
            </a:r>
          </a:p>
          <a:p>
            <a:pPr algn="just"/>
            <a:r>
              <a:rPr lang="en-US" sz="3200" dirty="0"/>
              <a:t>When the system is complex (</a:t>
            </a:r>
            <a:r>
              <a:rPr lang="en-US" sz="3200" dirty="0">
                <a:solidFill>
                  <a:srgbClr val="FF0000"/>
                </a:solidFill>
              </a:rPr>
              <a:t>having multiple subsystems</a:t>
            </a:r>
            <a:r>
              <a:rPr lang="en-US" sz="3200" dirty="0"/>
              <a:t>), we need to reduce the complex block diagram representation into a single block.</a:t>
            </a:r>
            <a:endParaRPr lang="th-TH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432B0C-EED9-4229-8B04-BD9C641D0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907" y="2945241"/>
            <a:ext cx="11422185" cy="38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2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nonical form for closed loop systems">
            <a:extLst>
              <a:ext uri="{FF2B5EF4-FFF2-40B4-BE49-F238E27FC236}">
                <a16:creationId xmlns:a16="http://schemas.microsoft.com/office/drawing/2014/main" id="{3A6D5BFA-589A-4DDF-AF3E-3F06D0B81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05" y="764931"/>
            <a:ext cx="5972175" cy="231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DDC4E-0E3E-4E9E-9373-70A8ACE2DE57}"/>
                  </a:ext>
                </a:extLst>
              </p:cNvPr>
              <p:cNvSpPr txBox="1"/>
              <p:nvPr/>
            </p:nvSpPr>
            <p:spPr>
              <a:xfrm>
                <a:off x="646234" y="3138854"/>
                <a:ext cx="45730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9DDC4E-0E3E-4E9E-9373-70A8ACE2D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4" y="3138854"/>
                <a:ext cx="457304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595D9-A759-417A-9E94-06CB4D597C1E}"/>
                  </a:ext>
                </a:extLst>
              </p:cNvPr>
              <p:cNvSpPr txBox="1"/>
              <p:nvPr/>
            </p:nvSpPr>
            <p:spPr>
              <a:xfrm>
                <a:off x="279155" y="3712512"/>
                <a:ext cx="390598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7F595D9-A759-417A-9E94-06CB4D597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55" y="3712512"/>
                <a:ext cx="390598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D56C9-FB3F-49D8-9252-75AC205FEE36}"/>
                  </a:ext>
                </a:extLst>
              </p:cNvPr>
              <p:cNvSpPr txBox="1"/>
              <p:nvPr/>
            </p:nvSpPr>
            <p:spPr>
              <a:xfrm>
                <a:off x="282088" y="4366074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D56C9-FB3F-49D8-9252-75AC205F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88" y="4366074"/>
                <a:ext cx="625059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37BBA76-3E60-44B6-88DB-F6E0DAA165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386" y="2488223"/>
            <a:ext cx="4144785" cy="22332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FBE22D-C232-4507-951B-35EAB50DB6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8779" y="4677508"/>
            <a:ext cx="4121029" cy="2057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993E1F-B54D-4134-B24C-ACC7774E2964}"/>
                  </a:ext>
                </a:extLst>
              </p:cNvPr>
              <p:cNvSpPr txBox="1"/>
              <p:nvPr/>
            </p:nvSpPr>
            <p:spPr>
              <a:xfrm>
                <a:off x="232266" y="4940505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993E1F-B54D-4134-B24C-ACC7774E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66" y="4940505"/>
                <a:ext cx="625059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D1433-8468-4028-BB47-607C1DD34111}"/>
                  </a:ext>
                </a:extLst>
              </p:cNvPr>
              <p:cNvSpPr txBox="1"/>
              <p:nvPr/>
            </p:nvSpPr>
            <p:spPr>
              <a:xfrm>
                <a:off x="261574" y="5620444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D1433-8468-4028-BB47-607C1DD3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74" y="5620444"/>
                <a:ext cx="625059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4982415-4DB3-4F3A-89F9-EDFE20340E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0516" y="756138"/>
            <a:ext cx="4009292" cy="169691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3DD2591-AF15-4A67-A641-DB45730C4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76" y="198072"/>
            <a:ext cx="11787554" cy="57565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6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D56C9-FB3F-49D8-9252-75AC205FEE36}"/>
                  </a:ext>
                </a:extLst>
              </p:cNvPr>
              <p:cNvSpPr txBox="1"/>
              <p:nvPr/>
            </p:nvSpPr>
            <p:spPr>
              <a:xfrm>
                <a:off x="79865" y="461313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D56C9-FB3F-49D8-9252-75AC205FE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5" y="461313"/>
                <a:ext cx="625059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993E1F-B54D-4134-B24C-ACC7774E2964}"/>
                  </a:ext>
                </a:extLst>
              </p:cNvPr>
              <p:cNvSpPr txBox="1"/>
              <p:nvPr/>
            </p:nvSpPr>
            <p:spPr>
              <a:xfrm>
                <a:off x="205888" y="982991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993E1F-B54D-4134-B24C-ACC7774E2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888" y="982991"/>
                <a:ext cx="625059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D1433-8468-4028-BB47-607C1DD34111}"/>
                  </a:ext>
                </a:extLst>
              </p:cNvPr>
              <p:cNvSpPr txBox="1"/>
              <p:nvPr/>
            </p:nvSpPr>
            <p:spPr>
              <a:xfrm>
                <a:off x="235197" y="1504667"/>
                <a:ext cx="62505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BD1433-8468-4028-BB47-607C1DD34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97" y="1504667"/>
                <a:ext cx="625059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CD75436-BADB-4048-9F58-B07D787F488B}"/>
              </a:ext>
            </a:extLst>
          </p:cNvPr>
          <p:cNvSpPr txBox="1"/>
          <p:nvPr/>
        </p:nvSpPr>
        <p:spPr>
          <a:xfrm>
            <a:off x="254976" y="2012461"/>
            <a:ext cx="851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equation (2)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FCCFA2-B723-42F3-9BDA-82C49CD63FD4}"/>
                  </a:ext>
                </a:extLst>
              </p:cNvPr>
              <p:cNvSpPr txBox="1"/>
              <p:nvPr/>
            </p:nvSpPr>
            <p:spPr>
              <a:xfrm>
                <a:off x="96714" y="2480613"/>
                <a:ext cx="6655777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FCCFA2-B723-42F3-9BDA-82C49CD63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4" y="2480613"/>
                <a:ext cx="6655777" cy="10049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E4B5E-B899-4E8E-A0C2-7161EB4BB6B8}"/>
                  </a:ext>
                </a:extLst>
              </p:cNvPr>
              <p:cNvSpPr txBox="1"/>
              <p:nvPr/>
            </p:nvSpPr>
            <p:spPr>
              <a:xfrm>
                <a:off x="0" y="4066159"/>
                <a:ext cx="7435362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EE4B5E-B899-4E8E-A0C2-7161EB4BB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066159"/>
                <a:ext cx="7435362" cy="10049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A321737C-B6F7-427D-96D7-49588F285B7E}"/>
              </a:ext>
            </a:extLst>
          </p:cNvPr>
          <p:cNvSpPr txBox="1"/>
          <p:nvPr/>
        </p:nvSpPr>
        <p:spPr>
          <a:xfrm>
            <a:off x="319453" y="3606799"/>
            <a:ext cx="851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the value of E(S) in Equation (4)</a:t>
            </a:r>
            <a:endParaRPr lang="th-T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0429C1-7192-42DF-A7FC-417EC61FF88D}"/>
              </a:ext>
            </a:extLst>
          </p:cNvPr>
          <p:cNvSpPr txBox="1"/>
          <p:nvPr/>
        </p:nvSpPr>
        <p:spPr>
          <a:xfrm>
            <a:off x="339969" y="5183553"/>
            <a:ext cx="8519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the value of B(S) in Equation (5)</a:t>
            </a:r>
            <a:endParaRPr lang="th-T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00166-C407-4095-BBB7-D90193FE38D7}"/>
                  </a:ext>
                </a:extLst>
              </p:cNvPr>
              <p:cNvSpPr txBox="1"/>
              <p:nvPr/>
            </p:nvSpPr>
            <p:spPr>
              <a:xfrm>
                <a:off x="202222" y="5747876"/>
                <a:ext cx="9689123" cy="10049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−−−−−−−−−−−−−−−−−−(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th-TH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7100166-C407-4095-BBB7-D90193FE3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2" y="5747876"/>
                <a:ext cx="9689123" cy="10049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85FE10D-ED96-4C4B-86ED-75212AD940BC}"/>
              </a:ext>
            </a:extLst>
          </p:cNvPr>
          <p:cNvSpPr txBox="1"/>
          <p:nvPr/>
        </p:nvSpPr>
        <p:spPr>
          <a:xfrm>
            <a:off x="445477" y="-3437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BLOCK DIAGRAM REDUCTION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940641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1570</Words>
  <Application>Microsoft Office PowerPoint</Application>
  <PresentationFormat>Widescreen</PresentationFormat>
  <Paragraphs>156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montserrat</vt:lpstr>
      <vt:lpstr>Tahoma</vt:lpstr>
      <vt:lpstr>Times New Roman</vt:lpstr>
      <vt:lpstr>Wingdings</vt:lpstr>
      <vt:lpstr>Office Theme</vt:lpstr>
      <vt:lpstr>LINEAR CONTROL SYSTEM EE-324       Credit-Hours: 3+1</vt:lpstr>
      <vt:lpstr>PowerPoint Presentation</vt:lpstr>
      <vt:lpstr>BLOCK DIAGRAM REPRESENTATION</vt:lpstr>
      <vt:lpstr>PowerPoint Presentation</vt:lpstr>
      <vt:lpstr>PowerPoint Presentation</vt:lpstr>
      <vt:lpstr>PowerPoint Presentation</vt:lpstr>
      <vt:lpstr>PowerPoint Presentation</vt:lpstr>
      <vt:lpstr>BLOCK DIAGRAM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Gains and Block in Parallel, we Add</vt:lpstr>
      <vt:lpstr>If Blocks in Series, we multiply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CONTROL SYSTEM EE-324       Credit-Hours: 3+1</dc:title>
  <dc:creator>Wazir Laghari</dc:creator>
  <cp:lastModifiedBy>Wazir Laghari</cp:lastModifiedBy>
  <cp:revision>15</cp:revision>
  <dcterms:created xsi:type="dcterms:W3CDTF">2021-09-03T17:55:52Z</dcterms:created>
  <dcterms:modified xsi:type="dcterms:W3CDTF">2022-04-23T20:03:56Z</dcterms:modified>
</cp:coreProperties>
</file>